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302" r:id="rId2"/>
    <p:sldId id="285" r:id="rId3"/>
    <p:sldId id="305" r:id="rId4"/>
    <p:sldId id="278" r:id="rId5"/>
    <p:sldId id="306" r:id="rId6"/>
    <p:sldId id="286" r:id="rId7"/>
    <p:sldId id="307" r:id="rId8"/>
    <p:sldId id="308" r:id="rId9"/>
    <p:sldId id="282" r:id="rId10"/>
    <p:sldId id="258" r:id="rId11"/>
    <p:sldId id="262" r:id="rId12"/>
    <p:sldId id="275" r:id="rId13"/>
    <p:sldId id="276" r:id="rId14"/>
    <p:sldId id="288" r:id="rId15"/>
    <p:sldId id="277" r:id="rId16"/>
    <p:sldId id="296" r:id="rId17"/>
    <p:sldId id="260" r:id="rId18"/>
    <p:sldId id="301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cobo Allgeier" initials="J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40" d="100"/>
          <a:sy n="40" d="100"/>
        </p:scale>
        <p:origin x="-1230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BBBFB-985A-E54C-AFD1-EAC9EF4E3218}" type="datetimeFigureOut">
              <a:rPr lang="en-US" smtClean="0"/>
              <a:t>7/9/2012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4DA37-8112-4C40-88A2-BD4EBB906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846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3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5879619" indent="-35447153" eaLnBrk="0" hangingPunct="0">
              <a:defRPr sz="23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3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3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3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43DC712-3B63-D642-9E70-5F1604207F08}" type="slidenum">
              <a:rPr lang="en-US" sz="1200" b="0">
                <a:latin typeface="Times New Roman" charset="0"/>
              </a:rPr>
              <a:pPr eaLnBrk="1" hangingPunct="1"/>
              <a:t>12</a:t>
            </a:fld>
            <a:endParaRPr lang="en-US" sz="1200" b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In our review we found:  1 – 2</a:t>
            </a:r>
          </a:p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In the case study we found:</a:t>
            </a:r>
          </a:p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Need more investigation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64CB4B3-2766-C44A-A0E6-9A50D33624FC}" type="slidenum">
              <a:rPr lang="en-US" sz="1200">
                <a:latin typeface="Calibri" charset="0"/>
              </a:rPr>
              <a:pPr eaLnBrk="1" hangingPunct="1"/>
              <a:t>18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99142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4454" y="6499142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680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-113397" y="0"/>
            <a:ext cx="9389219" cy="1143000"/>
          </a:xfrm>
          <a:solidFill>
            <a:srgbClr val="FFFFFF">
              <a:alpha val="36000"/>
            </a:srgbClr>
          </a:solidFill>
          <a:ln>
            <a:solidFill>
              <a:schemeClr val="tx1"/>
            </a:solidFill>
          </a:ln>
        </p:spPr>
        <p:txBody>
          <a:bodyPr/>
          <a:lstStyle>
            <a:lvl1pPr algn="l">
              <a:defRPr sz="4800" b="0">
                <a:solidFill>
                  <a:srgbClr val="FF66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	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99142"/>
            <a:ext cx="2133600" cy="365125"/>
          </a:xfrm>
          <a:prstGeom prst="rect">
            <a:avLst/>
          </a:prstGeom>
        </p:spPr>
        <p:txBody>
          <a:bodyPr/>
          <a:lstStyle/>
          <a:p>
            <a:fld id="{E013CF47-7125-4A45-9999-49D7D3C14DFE}" type="datetimeFigureOut">
              <a:rPr lang="en-US" smtClean="0"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43136" y="6492875"/>
            <a:ext cx="231946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4454" y="6499142"/>
            <a:ext cx="2133600" cy="365125"/>
          </a:xfrm>
          <a:prstGeom prst="rect">
            <a:avLst/>
          </a:prstGeom>
        </p:spPr>
        <p:txBody>
          <a:bodyPr/>
          <a:lstStyle/>
          <a:p>
            <a:fld id="{E7411922-8123-6946-BBE2-3C0BA0EC1AA5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215453" y="1143000"/>
            <a:ext cx="9491275" cy="0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5257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99142"/>
            <a:ext cx="2133600" cy="365125"/>
          </a:xfrm>
          <a:prstGeom prst="rect">
            <a:avLst/>
          </a:prstGeom>
        </p:spPr>
        <p:txBody>
          <a:bodyPr/>
          <a:lstStyle/>
          <a:p>
            <a:fld id="{E013CF47-7125-4A45-9999-49D7D3C14DFE}" type="datetimeFigureOut">
              <a:rPr lang="en-US" smtClean="0"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43136" y="6492875"/>
            <a:ext cx="231946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4454" y="6499142"/>
            <a:ext cx="2133600" cy="365125"/>
          </a:xfrm>
          <a:prstGeom prst="rect">
            <a:avLst/>
          </a:prstGeom>
        </p:spPr>
        <p:txBody>
          <a:bodyPr/>
          <a:lstStyle/>
          <a:p>
            <a:fld id="{E7411922-8123-6946-BBE2-3C0BA0EC1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753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499142"/>
            <a:ext cx="2133600" cy="365125"/>
          </a:xfrm>
          <a:prstGeom prst="rect">
            <a:avLst/>
          </a:prstGeom>
        </p:spPr>
        <p:txBody>
          <a:bodyPr/>
          <a:lstStyle/>
          <a:p>
            <a:fld id="{E013CF47-7125-4A45-9999-49D7D3C14DFE}" type="datetimeFigureOut">
              <a:rPr lang="en-US" smtClean="0"/>
              <a:t>7/9/2012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43136" y="6492875"/>
            <a:ext cx="231946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94454" y="6499142"/>
            <a:ext cx="2133600" cy="365125"/>
          </a:xfrm>
          <a:prstGeom prst="rect">
            <a:avLst/>
          </a:prstGeom>
        </p:spPr>
        <p:txBody>
          <a:bodyPr/>
          <a:lstStyle/>
          <a:p>
            <a:fld id="{E7411922-8123-6946-BBE2-3C0BA0EC1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666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0" y="6499142"/>
            <a:ext cx="2133600" cy="365125"/>
          </a:xfrm>
          <a:prstGeom prst="rect">
            <a:avLst/>
          </a:prstGeom>
        </p:spPr>
        <p:txBody>
          <a:bodyPr/>
          <a:lstStyle/>
          <a:p>
            <a:fld id="{E013CF47-7125-4A45-9999-49D7D3C14DFE}" type="datetimeFigureOut">
              <a:rPr lang="en-US" smtClean="0"/>
              <a:t>7/9/2012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243136" y="6492875"/>
            <a:ext cx="231946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994454" y="6499142"/>
            <a:ext cx="2133600" cy="365125"/>
          </a:xfrm>
          <a:prstGeom prst="rect">
            <a:avLst/>
          </a:prstGeom>
        </p:spPr>
        <p:txBody>
          <a:bodyPr/>
          <a:lstStyle/>
          <a:p>
            <a:fld id="{E7411922-8123-6946-BBE2-3C0BA0EC1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304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0" y="6499142"/>
            <a:ext cx="2133600" cy="365125"/>
          </a:xfrm>
          <a:prstGeom prst="rect">
            <a:avLst/>
          </a:prstGeom>
        </p:spPr>
        <p:txBody>
          <a:bodyPr/>
          <a:lstStyle/>
          <a:p>
            <a:fld id="{E013CF47-7125-4A45-9999-49D7D3C14DFE}" type="datetimeFigureOut">
              <a:rPr lang="en-US" smtClean="0"/>
              <a:t>7/9/2012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43136" y="6492875"/>
            <a:ext cx="231946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994454" y="6499142"/>
            <a:ext cx="2133600" cy="365125"/>
          </a:xfrm>
          <a:prstGeom prst="rect">
            <a:avLst/>
          </a:prstGeom>
        </p:spPr>
        <p:txBody>
          <a:bodyPr/>
          <a:lstStyle/>
          <a:p>
            <a:fld id="{E7411922-8123-6946-BBE2-3C0BA0EC1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980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6499142"/>
            <a:ext cx="2133600" cy="365125"/>
          </a:xfrm>
          <a:prstGeom prst="rect">
            <a:avLst/>
          </a:prstGeom>
        </p:spPr>
        <p:txBody>
          <a:bodyPr/>
          <a:lstStyle/>
          <a:p>
            <a:fld id="{E013CF47-7125-4A45-9999-49D7D3C14DFE}" type="datetimeFigureOut">
              <a:rPr lang="en-US" smtClean="0"/>
              <a:t>7/9/2012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43136" y="6492875"/>
            <a:ext cx="231946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94454" y="6499142"/>
            <a:ext cx="2133600" cy="365125"/>
          </a:xfrm>
          <a:prstGeom prst="rect">
            <a:avLst/>
          </a:prstGeom>
        </p:spPr>
        <p:txBody>
          <a:bodyPr/>
          <a:lstStyle/>
          <a:p>
            <a:fld id="{E7411922-8123-6946-BBE2-3C0BA0EC1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558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499142"/>
            <a:ext cx="2133600" cy="365125"/>
          </a:xfrm>
          <a:prstGeom prst="rect">
            <a:avLst/>
          </a:prstGeom>
        </p:spPr>
        <p:txBody>
          <a:bodyPr/>
          <a:lstStyle/>
          <a:p>
            <a:fld id="{E013CF47-7125-4A45-9999-49D7D3C14DFE}" type="datetimeFigureOut">
              <a:rPr lang="en-US" smtClean="0"/>
              <a:t>7/9/2012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43136" y="6492875"/>
            <a:ext cx="231946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94454" y="6499142"/>
            <a:ext cx="2133600" cy="365125"/>
          </a:xfrm>
          <a:prstGeom prst="rect">
            <a:avLst/>
          </a:prstGeom>
        </p:spPr>
        <p:txBody>
          <a:bodyPr/>
          <a:lstStyle/>
          <a:p>
            <a:fld id="{E7411922-8123-6946-BBE2-3C0BA0EC1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96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499142"/>
            <a:ext cx="2133600" cy="365125"/>
          </a:xfrm>
          <a:prstGeom prst="rect">
            <a:avLst/>
          </a:prstGeom>
        </p:spPr>
        <p:txBody>
          <a:bodyPr/>
          <a:lstStyle/>
          <a:p>
            <a:fld id="{E013CF47-7125-4A45-9999-49D7D3C14DFE}" type="datetimeFigureOut">
              <a:rPr lang="en-US" smtClean="0"/>
              <a:t>7/9/2012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43136" y="6492875"/>
            <a:ext cx="231946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94454" y="6499142"/>
            <a:ext cx="2133600" cy="365125"/>
          </a:xfrm>
          <a:prstGeom prst="rect">
            <a:avLst/>
          </a:prstGeom>
        </p:spPr>
        <p:txBody>
          <a:bodyPr/>
          <a:lstStyle/>
          <a:p>
            <a:fld id="{E7411922-8123-6946-BBE2-3C0BA0EC1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398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99142"/>
            <a:ext cx="2133600" cy="365125"/>
          </a:xfrm>
          <a:prstGeom prst="rect">
            <a:avLst/>
          </a:prstGeom>
        </p:spPr>
        <p:txBody>
          <a:bodyPr/>
          <a:lstStyle/>
          <a:p>
            <a:fld id="{E013CF47-7125-4A45-9999-49D7D3C14DFE}" type="datetimeFigureOut">
              <a:rPr lang="en-US" smtClean="0"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43136" y="6492875"/>
            <a:ext cx="231946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4454" y="6499142"/>
            <a:ext cx="2133600" cy="365125"/>
          </a:xfrm>
          <a:prstGeom prst="rect">
            <a:avLst/>
          </a:prstGeom>
        </p:spPr>
        <p:txBody>
          <a:bodyPr/>
          <a:lstStyle/>
          <a:p>
            <a:fld id="{E7411922-8123-6946-BBE2-3C0BA0EC1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540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99142"/>
            <a:ext cx="2133600" cy="365125"/>
          </a:xfrm>
          <a:prstGeom prst="rect">
            <a:avLst/>
          </a:prstGeom>
        </p:spPr>
        <p:txBody>
          <a:bodyPr/>
          <a:lstStyle/>
          <a:p>
            <a:fld id="{E013CF47-7125-4A45-9999-49D7D3C14DFE}" type="datetimeFigureOut">
              <a:rPr lang="en-US" smtClean="0"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43136" y="6492875"/>
            <a:ext cx="231946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4454" y="6499142"/>
            <a:ext cx="2133600" cy="365125"/>
          </a:xfrm>
          <a:prstGeom prst="rect">
            <a:avLst/>
          </a:prstGeom>
        </p:spPr>
        <p:txBody>
          <a:bodyPr/>
          <a:lstStyle/>
          <a:p>
            <a:fld id="{E7411922-8123-6946-BBE2-3C0BA0EC1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429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194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474133" y="914400"/>
            <a:ext cx="10176933" cy="62653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chooling-fish-on-coral-reef-cozumel-carson-ganc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20344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1" y="-25400"/>
            <a:ext cx="9144001" cy="1566333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b="0" kern="1200">
                <a:solidFill>
                  <a:srgbClr val="FF66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Fishing down nutrients:</a:t>
            </a:r>
            <a:br>
              <a:rPr lang="en-US" dirty="0" smtClean="0"/>
            </a:br>
            <a:r>
              <a:rPr lang="en-US" sz="4100" dirty="0" smtClean="0"/>
              <a:t>altering coral reef ecosystems from the bottom up</a:t>
            </a:r>
            <a:endParaRPr lang="en-US" sz="41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0" y="6172200"/>
            <a:ext cx="9144000" cy="1031240"/>
          </a:xfrm>
          <a:prstGeom prst="rect">
            <a:avLst/>
          </a:prstGeom>
          <a:solidFill>
            <a:srgbClr val="FFFFFF">
              <a:alpha val="40000"/>
            </a:srgb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r">
              <a:buNone/>
              <a:defRPr/>
            </a:pPr>
            <a:r>
              <a:rPr lang="en-US" sz="2200" b="1" dirty="0" smtClean="0">
                <a:solidFill>
                  <a:schemeClr val="tx1"/>
                </a:solidFill>
              </a:rPr>
              <a:t>Jacob E. Allgeier</a:t>
            </a:r>
            <a:r>
              <a:rPr lang="en-US" sz="2200" b="1" baseline="30000" dirty="0" smtClean="0">
                <a:solidFill>
                  <a:schemeClr val="tx1"/>
                </a:solidFill>
              </a:rPr>
              <a:t>1</a:t>
            </a:r>
            <a:r>
              <a:rPr lang="en-US" sz="2200" b="1" dirty="0" smtClean="0">
                <a:solidFill>
                  <a:schemeClr val="tx1"/>
                </a:solidFill>
              </a:rPr>
              <a:t>, Craig A. Layman</a:t>
            </a:r>
            <a:r>
              <a:rPr lang="en-US" sz="2200" b="1" baseline="30000" dirty="0" smtClean="0">
                <a:solidFill>
                  <a:schemeClr val="tx1"/>
                </a:solidFill>
              </a:rPr>
              <a:t>2</a:t>
            </a:r>
            <a:r>
              <a:rPr lang="en-US" sz="2200" b="1" dirty="0" smtClean="0">
                <a:solidFill>
                  <a:schemeClr val="tx1"/>
                </a:solidFill>
              </a:rPr>
              <a:t>, Peter J. Mumby</a:t>
            </a:r>
            <a:r>
              <a:rPr lang="en-US" sz="2200" b="1" baseline="30000" dirty="0" smtClean="0">
                <a:solidFill>
                  <a:schemeClr val="tx1"/>
                </a:solidFill>
              </a:rPr>
              <a:t>3</a:t>
            </a:r>
            <a:r>
              <a:rPr lang="en-US" sz="2200" b="1" dirty="0" smtClean="0">
                <a:solidFill>
                  <a:schemeClr val="tx1"/>
                </a:solidFill>
              </a:rPr>
              <a:t>, Amy D.Rosemond</a:t>
            </a:r>
            <a:r>
              <a:rPr lang="en-US" sz="1800" b="1" baseline="30000" dirty="0" smtClean="0">
                <a:solidFill>
                  <a:schemeClr val="tx1"/>
                </a:solidFill>
              </a:rPr>
              <a:t>1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marL="457200" lvl="1" indent="0" algn="r">
              <a:buNone/>
              <a:defRPr/>
            </a:pPr>
            <a:r>
              <a:rPr lang="en-US" sz="1400" b="1" baseline="30000" dirty="0" smtClean="0">
                <a:solidFill>
                  <a:schemeClr val="tx1"/>
                </a:solidFill>
              </a:rPr>
              <a:t>1</a:t>
            </a:r>
            <a:r>
              <a:rPr lang="en-US" sz="1400" b="1" dirty="0" smtClean="0">
                <a:solidFill>
                  <a:schemeClr val="tx1"/>
                </a:solidFill>
              </a:rPr>
              <a:t>Odum School of Ecology, University of Georgia,  </a:t>
            </a:r>
            <a:r>
              <a:rPr lang="en-US" sz="1400" b="1" baseline="30000" dirty="0" smtClean="0">
                <a:solidFill>
                  <a:schemeClr val="tx1"/>
                </a:solidFill>
              </a:rPr>
              <a:t>2</a:t>
            </a:r>
            <a:r>
              <a:rPr lang="en-US" sz="1400" b="1" dirty="0" smtClean="0">
                <a:solidFill>
                  <a:schemeClr val="tx1"/>
                </a:solidFill>
              </a:rPr>
              <a:t>Marine Sciences Program, Florida International University,  </a:t>
            </a:r>
            <a:r>
              <a:rPr lang="en-US" sz="1400" b="1" baseline="30000" dirty="0" smtClean="0">
                <a:solidFill>
                  <a:schemeClr val="tx1"/>
                </a:solidFill>
              </a:rPr>
              <a:t>3</a:t>
            </a:r>
            <a:r>
              <a:rPr lang="en-US" sz="1400" b="1" dirty="0" smtClean="0">
                <a:solidFill>
                  <a:schemeClr val="tx1"/>
                </a:solidFill>
              </a:rPr>
              <a:t>School of Biological Sciences University of Queenslan</a:t>
            </a:r>
            <a:r>
              <a:rPr lang="en-US" sz="1800" b="1" dirty="0" smtClean="0">
                <a:solidFill>
                  <a:schemeClr val="tx1"/>
                </a:solidFill>
              </a:rPr>
              <a:t>d</a:t>
            </a:r>
            <a:endParaRPr lang="en-US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904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474133" y="914400"/>
            <a:ext cx="10176933" cy="62653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chooling-fish-on-coral-reef-cozumel-carson-ganc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20344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717247" y="798286"/>
            <a:ext cx="7794171" cy="5169377"/>
            <a:chOff x="717247" y="798286"/>
            <a:chExt cx="7794171" cy="5169377"/>
          </a:xfrm>
        </p:grpSpPr>
        <p:sp>
          <p:nvSpPr>
            <p:cNvPr id="3" name="Rectangle 2"/>
            <p:cNvSpPr/>
            <p:nvPr/>
          </p:nvSpPr>
          <p:spPr>
            <a:xfrm>
              <a:off x="717247" y="798286"/>
              <a:ext cx="7794171" cy="5169377"/>
            </a:xfrm>
            <a:prstGeom prst="rect">
              <a:avLst/>
            </a:prstGeom>
            <a:solidFill>
              <a:schemeClr val="bg1">
                <a:alpha val="63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9362" y="1894537"/>
              <a:ext cx="3294664" cy="1778074"/>
            </a:xfrm>
            <a:prstGeom prst="rect">
              <a:avLst/>
            </a:prstGeom>
          </p:spPr>
        </p:pic>
        <p:sp>
          <p:nvSpPr>
            <p:cNvPr id="6" name="Curved Left Arrow 5"/>
            <p:cNvSpPr/>
            <p:nvPr/>
          </p:nvSpPr>
          <p:spPr>
            <a:xfrm rot="1126028">
              <a:off x="5551433" y="3605271"/>
              <a:ext cx="748046" cy="2086800"/>
            </a:xfrm>
            <a:prstGeom prst="curvedLeftArrow">
              <a:avLst/>
            </a:prstGeom>
            <a:solidFill>
              <a:srgbClr val="FFC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Curved Left Arrow 6"/>
            <p:cNvSpPr/>
            <p:nvPr/>
          </p:nvSpPr>
          <p:spPr>
            <a:xfrm rot="9659342">
              <a:off x="2684087" y="3412928"/>
              <a:ext cx="748046" cy="2214138"/>
            </a:xfrm>
            <a:prstGeom prst="curvedLeftArrow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101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474133" y="914400"/>
            <a:ext cx="10176933" cy="62653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chooling-fish-on-coral-reef-cozumel-carson-ganc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20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90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	Implications for ecosystem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56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Meyer </a:t>
            </a:r>
            <a:r>
              <a:rPr lang="en-US" i="1" dirty="0" smtClean="0"/>
              <a:t>et al. </a:t>
            </a:r>
            <a:r>
              <a:rPr lang="en-US" dirty="0" smtClean="0"/>
              <a:t>1983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Allgeier </a:t>
            </a:r>
            <a:r>
              <a:rPr lang="en-US" i="1" dirty="0" smtClean="0"/>
              <a:t>et al. in revision</a:t>
            </a:r>
          </a:p>
          <a:p>
            <a:endParaRPr lang="en-US" i="1" dirty="0"/>
          </a:p>
          <a:p>
            <a:endParaRPr lang="en-US" i="1" dirty="0" smtClean="0"/>
          </a:p>
          <a:p>
            <a:endParaRPr lang="en-US" i="1" dirty="0"/>
          </a:p>
          <a:p>
            <a:r>
              <a:rPr lang="en-US" dirty="0" err="1" smtClean="0"/>
              <a:t>Burkepile</a:t>
            </a:r>
            <a:r>
              <a:rPr lang="en-US" dirty="0" smtClean="0"/>
              <a:t> </a:t>
            </a:r>
            <a:r>
              <a:rPr lang="en-US" i="1" dirty="0" smtClean="0"/>
              <a:t>et al. in review</a:t>
            </a:r>
            <a:endParaRPr lang="en-US" dirty="0"/>
          </a:p>
        </p:txBody>
      </p:sp>
      <p:pic>
        <p:nvPicPr>
          <p:cNvPr id="4" name="Picture 3" descr="Grunts1 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075" y="1231900"/>
            <a:ext cx="3060725" cy="2184400"/>
          </a:xfrm>
          <a:prstGeom prst="rect">
            <a:avLst/>
          </a:prstGeom>
          <a:ln w="28575" cmpd="sng">
            <a:solidFill>
              <a:schemeClr val="accent5">
                <a:lumMod val="75000"/>
              </a:schemeClr>
            </a:solidFill>
          </a:ln>
        </p:spPr>
      </p:pic>
      <p:grpSp>
        <p:nvGrpSpPr>
          <p:cNvPr id="11" name="Group 10"/>
          <p:cNvGrpSpPr/>
          <p:nvPr/>
        </p:nvGrpSpPr>
        <p:grpSpPr>
          <a:xfrm>
            <a:off x="5855289" y="2573867"/>
            <a:ext cx="5981111" cy="3698276"/>
            <a:chOff x="5855289" y="2573867"/>
            <a:chExt cx="5981111" cy="3698276"/>
          </a:xfrm>
        </p:grpSpPr>
        <p:grpSp>
          <p:nvGrpSpPr>
            <p:cNvPr id="8" name="Group 7"/>
            <p:cNvGrpSpPr/>
            <p:nvPr/>
          </p:nvGrpSpPr>
          <p:grpSpPr>
            <a:xfrm>
              <a:off x="5855289" y="2573867"/>
              <a:ext cx="5981111" cy="3698276"/>
              <a:chOff x="5855289" y="2573867"/>
              <a:chExt cx="5981111" cy="3698276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68616" y="2946400"/>
                <a:ext cx="5236367" cy="2961677"/>
              </a:xfrm>
              <a:prstGeom prst="rect">
                <a:avLst/>
              </a:prstGeom>
            </p:spPr>
          </p:pic>
          <p:sp>
            <p:nvSpPr>
              <p:cNvPr id="6" name="Rectangle 5"/>
              <p:cNvSpPr/>
              <p:nvPr/>
            </p:nvSpPr>
            <p:spPr>
              <a:xfrm>
                <a:off x="5855289" y="5544010"/>
                <a:ext cx="3877733" cy="728133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8856133" y="2573867"/>
                <a:ext cx="2980267" cy="348660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Rectangle 8"/>
            <p:cNvSpPr/>
            <p:nvPr/>
          </p:nvSpPr>
          <p:spPr>
            <a:xfrm>
              <a:off x="6068616" y="2946400"/>
              <a:ext cx="2787517" cy="2597610"/>
            </a:xfrm>
            <a:prstGeom prst="rect">
              <a:avLst/>
            </a:prstGeom>
            <a:noFill/>
            <a:ln w="28575" cmpd="sng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 descr="IMG_502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600" y="5003963"/>
            <a:ext cx="3572933" cy="1752437"/>
          </a:xfrm>
          <a:prstGeom prst="rect">
            <a:avLst/>
          </a:prstGeom>
          <a:ln w="28575" cmpd="sng">
            <a:solidFill>
              <a:schemeClr val="accent5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184809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ish slid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41" y="1317247"/>
            <a:ext cx="9144000" cy="22250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462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Nutrient pathways </a:t>
            </a:r>
            <a:r>
              <a:rPr lang="en-US" dirty="0"/>
              <a:t>to coral </a:t>
            </a:r>
            <a:r>
              <a:rPr lang="en-US" dirty="0" smtClean="0"/>
              <a:t>reefs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634556" y="4258599"/>
            <a:ext cx="3774889" cy="259940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0000"/>
                </a:schemeClr>
              </a:gs>
            </a:gsLst>
            <a:lin ang="16200000" scaled="0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65" y="3556346"/>
            <a:ext cx="2342398" cy="121730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9445" y="3574954"/>
            <a:ext cx="2560822" cy="1274065"/>
          </a:xfrm>
          <a:prstGeom prst="rect">
            <a:avLst/>
          </a:prstGeom>
        </p:spPr>
      </p:pic>
      <p:pic>
        <p:nvPicPr>
          <p:cNvPr id="4" name="Picture 3" descr="Coral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206" y="4365915"/>
            <a:ext cx="3663239" cy="238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20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ish slid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41" y="1317247"/>
            <a:ext cx="9144000" cy="22250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462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Nutrient pathways </a:t>
            </a:r>
            <a:r>
              <a:rPr lang="en-US" dirty="0"/>
              <a:t>to coral </a:t>
            </a:r>
            <a:r>
              <a:rPr lang="en-US" dirty="0" smtClean="0"/>
              <a:t>reefs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634556" y="4258599"/>
            <a:ext cx="3774889" cy="259940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0000"/>
                </a:schemeClr>
              </a:gs>
            </a:gsLst>
            <a:lin ang="16200000" scaled="0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65" y="3556346"/>
            <a:ext cx="2342398" cy="121730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9445" y="3574954"/>
            <a:ext cx="2560822" cy="1274065"/>
          </a:xfrm>
          <a:prstGeom prst="rect">
            <a:avLst/>
          </a:prstGeom>
        </p:spPr>
      </p:pic>
      <p:pic>
        <p:nvPicPr>
          <p:cNvPr id="4" name="Picture 3" descr="Coral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206" y="4365915"/>
            <a:ext cx="3663239" cy="2389942"/>
          </a:xfrm>
          <a:prstGeom prst="rect">
            <a:avLst/>
          </a:prstGeom>
        </p:spPr>
      </p:pic>
      <p:grpSp>
        <p:nvGrpSpPr>
          <p:cNvPr id="42" name="Group 41"/>
          <p:cNvGrpSpPr/>
          <p:nvPr/>
        </p:nvGrpSpPr>
        <p:grpSpPr>
          <a:xfrm>
            <a:off x="719019" y="1237450"/>
            <a:ext cx="7794171" cy="5169377"/>
            <a:chOff x="717247" y="798286"/>
            <a:chExt cx="7794171" cy="5169377"/>
          </a:xfrm>
        </p:grpSpPr>
        <p:sp>
          <p:nvSpPr>
            <p:cNvPr id="43" name="Rectangle 42"/>
            <p:cNvSpPr/>
            <p:nvPr/>
          </p:nvSpPr>
          <p:spPr>
            <a:xfrm>
              <a:off x="717247" y="798286"/>
              <a:ext cx="7794171" cy="5169377"/>
            </a:xfrm>
            <a:prstGeom prst="rect">
              <a:avLst/>
            </a:prstGeom>
            <a:solidFill>
              <a:schemeClr val="bg1">
                <a:alpha val="63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9362" y="1822348"/>
              <a:ext cx="3294664" cy="1778074"/>
            </a:xfrm>
            <a:prstGeom prst="rect">
              <a:avLst/>
            </a:prstGeom>
          </p:spPr>
        </p:pic>
        <p:sp>
          <p:nvSpPr>
            <p:cNvPr id="46" name="Curved Left Arrow 45"/>
            <p:cNvSpPr/>
            <p:nvPr/>
          </p:nvSpPr>
          <p:spPr>
            <a:xfrm>
              <a:off x="5720707" y="3416363"/>
              <a:ext cx="748046" cy="2086800"/>
            </a:xfrm>
            <a:prstGeom prst="curvedLeftArrow">
              <a:avLst/>
            </a:prstGeom>
            <a:solidFill>
              <a:srgbClr val="FFC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7" name="Curved Left Arrow 46"/>
            <p:cNvSpPr/>
            <p:nvPr/>
          </p:nvSpPr>
          <p:spPr>
            <a:xfrm rot="10800000">
              <a:off x="2525696" y="3313668"/>
              <a:ext cx="748046" cy="2214138"/>
            </a:xfrm>
            <a:prstGeom prst="curvedLeftArrow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4166920" y="2736444"/>
            <a:ext cx="1530667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</a:t>
            </a: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72" y="5354342"/>
            <a:ext cx="15306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</a:t>
            </a: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  <a:r>
              <a:rPr 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</a:t>
            </a:r>
            <a:endParaRPr lang="en-U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21751" y="5386427"/>
            <a:ext cx="15306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</a:t>
            </a: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  <a:r>
              <a:rPr 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</a:t>
            </a:r>
            <a:endParaRPr lang="en-U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649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ish slid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78" y="1317247"/>
            <a:ext cx="9144000" cy="22250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462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Nutrient pathways </a:t>
            </a:r>
            <a:r>
              <a:rPr lang="en-US" dirty="0"/>
              <a:t>to coral </a:t>
            </a:r>
            <a:r>
              <a:rPr lang="en-US" dirty="0" smtClean="0"/>
              <a:t>reefs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634556" y="4258599"/>
            <a:ext cx="3774889" cy="259940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0000"/>
                </a:schemeClr>
              </a:gs>
            </a:gsLst>
            <a:lin ang="16200000" scaled="0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65" y="3556346"/>
            <a:ext cx="2342398" cy="121730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9445" y="3574954"/>
            <a:ext cx="2560822" cy="1274065"/>
          </a:xfrm>
          <a:prstGeom prst="rect">
            <a:avLst/>
          </a:prstGeom>
        </p:spPr>
      </p:pic>
      <p:pic>
        <p:nvPicPr>
          <p:cNvPr id="4" name="Picture 3" descr="Coral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206" y="4365915"/>
            <a:ext cx="3663239" cy="2389942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391936" y="1364860"/>
            <a:ext cx="8623165" cy="2177473"/>
            <a:chOff x="391936" y="1364860"/>
            <a:chExt cx="8623165" cy="2177473"/>
          </a:xfrm>
        </p:grpSpPr>
        <p:grpSp>
          <p:nvGrpSpPr>
            <p:cNvPr id="39" name="Group 38"/>
            <p:cNvGrpSpPr/>
            <p:nvPr/>
          </p:nvGrpSpPr>
          <p:grpSpPr>
            <a:xfrm>
              <a:off x="391936" y="1497243"/>
              <a:ext cx="8623165" cy="2045090"/>
              <a:chOff x="391936" y="1497243"/>
              <a:chExt cx="8623165" cy="2045090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790857" y="2958957"/>
                <a:ext cx="5360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N:P</a:t>
                </a:r>
                <a:endParaRPr lang="en-US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91936" y="2154148"/>
                <a:ext cx="53931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16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433746" y="1876164"/>
                <a:ext cx="55296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:P</a:t>
                </a:r>
                <a:endParaRPr lang="en-US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543040" y="2354203"/>
                <a:ext cx="5328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0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217604" y="2849836"/>
                <a:ext cx="5328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0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6880812" y="2922658"/>
                <a:ext cx="5328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0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137959" y="2736444"/>
                <a:ext cx="63419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28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0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7568813" y="1520327"/>
                <a:ext cx="63419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28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0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6663798" y="2092593"/>
                <a:ext cx="63419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28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0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455057" y="2251616"/>
                <a:ext cx="5497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N:</a:t>
                </a:r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0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2251292" y="2928179"/>
                <a:ext cx="5770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N:</a:t>
                </a:r>
                <a:r>
                  <a:rPr lang="en-US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2251292" y="1497243"/>
                <a:ext cx="5770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N:</a:t>
                </a:r>
                <a:r>
                  <a:rPr lang="en-US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5103667" y="2819058"/>
                <a:ext cx="5939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505362" y="1520327"/>
                <a:ext cx="5939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5482539" y="2205449"/>
                <a:ext cx="5770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N:</a:t>
                </a:r>
                <a:r>
                  <a:rPr lang="en-US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8034164" y="2156305"/>
                <a:ext cx="5770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N:</a:t>
                </a:r>
                <a:r>
                  <a:rPr lang="en-US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6111087" y="1595693"/>
                <a:ext cx="5939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8421181" y="3080668"/>
                <a:ext cx="5939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5181682" y="1720382"/>
                <a:ext cx="63419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28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0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4750435" y="2467060"/>
                <a:ext cx="5191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:P</a:t>
                </a:r>
                <a:endParaRPr lang="en-US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2452729" y="2066950"/>
                <a:ext cx="5191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:P</a:t>
                </a:r>
                <a:endParaRPr lang="en-US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990996" y="2636337"/>
                <a:ext cx="5328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0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697587" y="3096057"/>
                <a:ext cx="5055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16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8421181" y="2466514"/>
                <a:ext cx="5601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5315469" y="1364860"/>
              <a:ext cx="5939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r>
                <a:rPr lang="en-US" sz="20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N</a:t>
              </a:r>
              <a:r>
                <a:rPr lang="en-US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:</a:t>
              </a:r>
              <a:r>
                <a:rPr lang="en-US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P</a:t>
              </a:r>
              <a:endParaRPr 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425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verfishing fish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" y="1466384"/>
            <a:ext cx="9064648" cy="20872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462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	Overfishing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634556" y="4258599"/>
            <a:ext cx="3774889" cy="259940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0000"/>
                </a:schemeClr>
              </a:gs>
            </a:gsLst>
            <a:lin ang="16200000" scaled="0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65" y="3556346"/>
            <a:ext cx="2342398" cy="121730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9445" y="3574954"/>
            <a:ext cx="2560822" cy="1274065"/>
          </a:xfrm>
          <a:prstGeom prst="rect">
            <a:avLst/>
          </a:prstGeom>
        </p:spPr>
      </p:pic>
      <p:pic>
        <p:nvPicPr>
          <p:cNvPr id="4" name="Picture 3" descr="Coral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206" y="4365915"/>
            <a:ext cx="3663239" cy="2389942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391936" y="1364860"/>
            <a:ext cx="8623165" cy="2177473"/>
            <a:chOff x="391936" y="1364860"/>
            <a:chExt cx="8623165" cy="2177473"/>
          </a:xfrm>
        </p:grpSpPr>
        <p:grpSp>
          <p:nvGrpSpPr>
            <p:cNvPr id="39" name="Group 38"/>
            <p:cNvGrpSpPr/>
            <p:nvPr/>
          </p:nvGrpSpPr>
          <p:grpSpPr>
            <a:xfrm>
              <a:off x="391936" y="1595693"/>
              <a:ext cx="8623165" cy="1946640"/>
              <a:chOff x="391936" y="1595693"/>
              <a:chExt cx="8623165" cy="1946640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790857" y="2958957"/>
                <a:ext cx="5360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N:P</a:t>
                </a:r>
                <a:endParaRPr lang="en-US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91936" y="2154148"/>
                <a:ext cx="53931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16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217604" y="2849836"/>
                <a:ext cx="5328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0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455057" y="2267005"/>
                <a:ext cx="5497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N:</a:t>
                </a:r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0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5103667" y="2819058"/>
                <a:ext cx="5939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8034164" y="2156305"/>
                <a:ext cx="5770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N:</a:t>
                </a:r>
                <a:r>
                  <a:rPr lang="en-US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6111087" y="1595693"/>
                <a:ext cx="5939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8421181" y="3080668"/>
                <a:ext cx="5939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5181682" y="1720382"/>
                <a:ext cx="63419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28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0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4750435" y="2467060"/>
                <a:ext cx="5191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:P</a:t>
                </a:r>
                <a:endParaRPr lang="en-US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2452729" y="2066950"/>
                <a:ext cx="5191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:P</a:t>
                </a:r>
                <a:endParaRPr lang="en-US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990996" y="2636337"/>
                <a:ext cx="5328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0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697587" y="3096057"/>
                <a:ext cx="5055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16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8421181" y="2466514"/>
                <a:ext cx="5601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5315469" y="1364860"/>
              <a:ext cx="5939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r>
                <a:rPr lang="en-US" sz="20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N</a:t>
              </a:r>
              <a:r>
                <a:rPr lang="en-US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:</a:t>
              </a:r>
              <a:r>
                <a:rPr lang="en-US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P</a:t>
              </a:r>
              <a:endParaRPr 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427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verfishing fish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" y="1466384"/>
            <a:ext cx="9064648" cy="20872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462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	Overfishing  - Nutrient </a:t>
            </a:r>
            <a:r>
              <a:rPr lang="en-US" dirty="0"/>
              <a:t>C</a:t>
            </a:r>
            <a:r>
              <a:rPr lang="en-US" dirty="0" smtClean="0"/>
              <a:t>apacity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634556" y="4258599"/>
            <a:ext cx="3774889" cy="259940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0000"/>
                </a:schemeClr>
              </a:gs>
            </a:gsLst>
            <a:lin ang="16200000" scaled="0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65" y="3556346"/>
            <a:ext cx="2342398" cy="121730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9445" y="3574954"/>
            <a:ext cx="2560822" cy="1274065"/>
          </a:xfrm>
          <a:prstGeom prst="rect">
            <a:avLst/>
          </a:prstGeom>
        </p:spPr>
      </p:pic>
      <p:pic>
        <p:nvPicPr>
          <p:cNvPr id="4" name="Picture 3" descr="Coral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206" y="4365915"/>
            <a:ext cx="3663239" cy="2389942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391936" y="1364860"/>
            <a:ext cx="8623165" cy="2177473"/>
            <a:chOff x="391936" y="1364860"/>
            <a:chExt cx="8623165" cy="2177473"/>
          </a:xfrm>
        </p:grpSpPr>
        <p:grpSp>
          <p:nvGrpSpPr>
            <p:cNvPr id="39" name="Group 38"/>
            <p:cNvGrpSpPr/>
            <p:nvPr/>
          </p:nvGrpSpPr>
          <p:grpSpPr>
            <a:xfrm>
              <a:off x="391936" y="1595693"/>
              <a:ext cx="8623165" cy="1946640"/>
              <a:chOff x="391936" y="1595693"/>
              <a:chExt cx="8623165" cy="1946640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790857" y="2958957"/>
                <a:ext cx="5360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N:P</a:t>
                </a:r>
                <a:endParaRPr lang="en-US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91936" y="2154148"/>
                <a:ext cx="53931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16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217604" y="2849836"/>
                <a:ext cx="5328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0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455057" y="2267005"/>
                <a:ext cx="5497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N:</a:t>
                </a:r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0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5103667" y="2819058"/>
                <a:ext cx="5939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8034164" y="2156305"/>
                <a:ext cx="5770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N:</a:t>
                </a:r>
                <a:r>
                  <a:rPr lang="en-US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6111087" y="1595693"/>
                <a:ext cx="5939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8421181" y="3080668"/>
                <a:ext cx="5939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5181682" y="1720382"/>
                <a:ext cx="63419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28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0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4750435" y="2467060"/>
                <a:ext cx="5191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:P</a:t>
                </a:r>
                <a:endParaRPr lang="en-US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2452729" y="2066950"/>
                <a:ext cx="5191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:P</a:t>
                </a:r>
                <a:endParaRPr lang="en-US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990996" y="2636337"/>
                <a:ext cx="5328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0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0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697587" y="3096057"/>
                <a:ext cx="5055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16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8421181" y="2466514"/>
                <a:ext cx="5601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r>
                  <a:rPr lang="en-US" sz="16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N</a:t>
                </a:r>
                <a:r>
                  <a:rPr lang="en-US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:</a:t>
                </a:r>
                <a:r>
                  <a:rPr lang="en-US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P</a:t>
                </a:r>
                <a:endParaRPr lang="en-US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5315469" y="1364860"/>
              <a:ext cx="5939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r>
                <a:rPr lang="en-US" sz="20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N</a:t>
              </a:r>
              <a:r>
                <a:rPr lang="en-US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:</a:t>
              </a:r>
              <a:r>
                <a:rPr lang="en-US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P</a:t>
              </a:r>
              <a:endParaRPr 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797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 which community characteristics influence nutrient supply and retention by fish in coastal marine ecosystems</a:t>
            </a:r>
          </a:p>
          <a:p>
            <a:endParaRPr lang="en-US" dirty="0"/>
          </a:p>
          <a:p>
            <a:r>
              <a:rPr lang="en-US" dirty="0" smtClean="0"/>
              <a:t>Identify how overfishing may be altering these processes</a:t>
            </a:r>
          </a:p>
          <a:p>
            <a:endParaRPr lang="en-US" dirty="0"/>
          </a:p>
        </p:txBody>
      </p:sp>
      <p:pic>
        <p:nvPicPr>
          <p:cNvPr id="5" name="Picture 4" descr="Fish botto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730" y="5969530"/>
            <a:ext cx="8986463" cy="87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2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-113397" y="0"/>
            <a:ext cx="9389219" cy="1143000"/>
          </a:xfrm>
          <a:solidFill>
            <a:srgbClr val="FFFFFF">
              <a:alpha val="43000"/>
            </a:srgbClr>
          </a:solidFill>
          <a:ln>
            <a:noFill/>
          </a:ln>
        </p:spPr>
        <p:txBody>
          <a:bodyPr/>
          <a:lstStyle/>
          <a:p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	Empirical Excretion Rate Estimates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203200" y="2988735"/>
            <a:ext cx="2319867" cy="2125132"/>
          </a:xfrm>
          <a:solidFill>
            <a:schemeClr val="bg1">
              <a:alpha val="47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29 families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46 genera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76 species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&gt;650 individuals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01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Bahamas-ban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404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6070600" y="1"/>
            <a:ext cx="3073400" cy="2552699"/>
          </a:xfrm>
          <a:prstGeom prst="rect">
            <a:avLst/>
          </a:prstGeom>
          <a:solidFill>
            <a:schemeClr val="bg1">
              <a:alpha val="47000"/>
            </a:schemeClr>
          </a:solidFill>
        </p:spPr>
        <p:txBody>
          <a:bodyPr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000000"/>
                </a:solidFill>
              </a:rPr>
              <a:t>Surveys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6 islands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6 habitats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172 sites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</a:t>
            </a:r>
            <a:r>
              <a:rPr lang="en-US" dirty="0" smtClean="0">
                <a:solidFill>
                  <a:srgbClr val="000000"/>
                </a:solidFill>
              </a:rPr>
              <a:t>ame transect methods </a:t>
            </a:r>
          </a:p>
          <a:p>
            <a:pPr marL="914400" lvl="2" indent="0">
              <a:buNone/>
            </a:pPr>
            <a:r>
              <a:rPr lang="en-US" dirty="0">
                <a:solidFill>
                  <a:srgbClr val="000000"/>
                </a:solidFill>
              </a:rPr>
              <a:t>	</a:t>
            </a:r>
            <a:r>
              <a:rPr lang="en-US" dirty="0" smtClean="0">
                <a:solidFill>
                  <a:srgbClr val="000000"/>
                </a:solidFill>
              </a:rPr>
              <a:t>	</a:t>
            </a:r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0" y="6180249"/>
            <a:ext cx="2141621" cy="646331"/>
          </a:xfrm>
          <a:prstGeom prst="rect">
            <a:avLst/>
          </a:prstGeom>
          <a:solidFill>
            <a:schemeClr val="bg1">
              <a:alpha val="3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Mumby</a:t>
            </a:r>
            <a:r>
              <a:rPr lang="en-US" dirty="0" smtClean="0"/>
              <a:t> et al. 2006</a:t>
            </a:r>
          </a:p>
          <a:p>
            <a:r>
              <a:rPr lang="en-US" dirty="0" err="1" smtClean="0"/>
              <a:t>Harborne</a:t>
            </a:r>
            <a:r>
              <a:rPr lang="en-US" dirty="0" smtClean="0"/>
              <a:t> et al. 2008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60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	GAMM Model Parameters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854605"/>
              </p:ext>
            </p:extLst>
          </p:nvPr>
        </p:nvGraphicFramePr>
        <p:xfrm>
          <a:off x="457200" y="2299364"/>
          <a:ext cx="8229600" cy="2382703"/>
        </p:xfrm>
        <a:graphic>
          <a:graphicData uri="http://schemas.openxmlformats.org/drawingml/2006/table">
            <a:tbl>
              <a:tblPr/>
              <a:tblGrid>
                <a:gridCol w="479028"/>
                <a:gridCol w="1291762"/>
                <a:gridCol w="1289910"/>
                <a:gridCol w="1293614"/>
                <a:gridCol w="1291762"/>
                <a:gridCol w="1291762"/>
                <a:gridCol w="1291762"/>
              </a:tblGrid>
              <a:tr h="465742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5382" marR="5382" marT="5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               </a:t>
                      </a:r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DIVERSITY</a:t>
                      </a:r>
                    </a:p>
                  </a:txBody>
                  <a:tcPr marL="5382" marR="5382" marT="5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         </a:t>
                      </a:r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SIZE STRUCTURE</a:t>
                      </a:r>
                    </a:p>
                  </a:txBody>
                  <a:tcPr marL="5382" marR="5382" marT="5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    </a:t>
                      </a:r>
                      <a:r>
                        <a:rPr lang="en-U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TROPHIC </a:t>
                      </a:r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STRUCTURE</a:t>
                      </a:r>
                    </a:p>
                  </a:txBody>
                  <a:tcPr marL="5382" marR="5382" marT="5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5491">
                <a:tc>
                  <a:txBody>
                    <a:bodyPr/>
                    <a:lstStyle/>
                    <a:p>
                      <a:pPr algn="ctr" fontAlgn="ctr"/>
                      <a:endParaRPr lang="en-US" sz="15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5382" marR="5382" marT="538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richness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sp. diversity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skewness</a:t>
                      </a:r>
                      <a:endParaRPr lang="en-US" sz="15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max length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mean TP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FFG diversity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7357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N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800" b="0" i="0" u="none" strike="noStrike" dirty="0">
                        <a:solidFill>
                          <a:schemeClr val="bg1"/>
                        </a:solidFill>
                        <a:effectLst/>
                        <a:latin typeface="Wingdings"/>
                      </a:endParaRP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500" b="0" i="0" u="none" strike="noStrike" dirty="0">
                        <a:solidFill>
                          <a:schemeClr val="bg1"/>
                        </a:solidFill>
                        <a:effectLst/>
                        <a:latin typeface="Wingdings"/>
                      </a:endParaRP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Wingdings"/>
                      </a:endParaRP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Wingdings"/>
                      </a:endParaRP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Wingdings"/>
                      </a:endParaRP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000" b="0" i="0" u="none" strike="noStrike" dirty="0">
                        <a:solidFill>
                          <a:schemeClr val="bg1"/>
                        </a:solidFill>
                        <a:effectLst/>
                        <a:latin typeface="Wingdings"/>
                      </a:endParaRP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357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800" b="0" i="0" u="none" strike="noStrike" dirty="0">
                        <a:solidFill>
                          <a:schemeClr val="bg1"/>
                        </a:solidFill>
                        <a:effectLst/>
                        <a:latin typeface="Wingdings"/>
                      </a:endParaRP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2800" b="0" i="0" u="none" strike="noStrike" dirty="0">
                        <a:solidFill>
                          <a:schemeClr val="bg1"/>
                        </a:solidFill>
                        <a:effectLst/>
                        <a:latin typeface="Wingdings"/>
                      </a:endParaRP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800" b="0" i="0" u="none" strike="noStrike" dirty="0">
                        <a:solidFill>
                          <a:schemeClr val="bg1"/>
                        </a:solidFill>
                        <a:effectLst/>
                        <a:latin typeface="Wingdings"/>
                      </a:endParaRP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800" b="0" i="0" u="none" strike="noStrike" dirty="0">
                        <a:solidFill>
                          <a:schemeClr val="bg1"/>
                        </a:solidFill>
                        <a:effectLst/>
                        <a:latin typeface="Wingdings"/>
                      </a:endParaRP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800" b="0" i="0" u="none" strike="noStrike" dirty="0">
                        <a:solidFill>
                          <a:schemeClr val="bg1"/>
                        </a:solidFill>
                        <a:effectLst/>
                        <a:latin typeface="Wingdings"/>
                      </a:endParaRP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1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781050" y="3219450"/>
            <a:ext cx="7886700" cy="146261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3943350"/>
            <a:ext cx="8229600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209800" y="2937510"/>
            <a:ext cx="0" cy="1744557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505200" y="2514600"/>
            <a:ext cx="0" cy="2167466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800600" y="2937508"/>
            <a:ext cx="0" cy="1744557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076950" y="2514600"/>
            <a:ext cx="0" cy="2167464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372350" y="2937510"/>
            <a:ext cx="0" cy="1744557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57200" y="4682064"/>
            <a:ext cx="8229600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57200" y="3219450"/>
            <a:ext cx="8229600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047750" y="2514600"/>
            <a:ext cx="0" cy="2167466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667750" y="2514598"/>
            <a:ext cx="0" cy="2167466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076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422381" y="5778500"/>
            <a:ext cx="1447800" cy="4699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Nutrient supply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031047" y="5778500"/>
            <a:ext cx="1447800" cy="4699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69347" y="5778500"/>
            <a:ext cx="1447800" cy="4699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94947" y="5778500"/>
            <a:ext cx="1447800" cy="4699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201314" y="6032500"/>
            <a:ext cx="5007017" cy="0"/>
          </a:xfrm>
          <a:prstGeom prst="straightConnector1">
            <a:avLst/>
          </a:prstGeom>
          <a:ln w="57150" cmpd="sng">
            <a:solidFill>
              <a:schemeClr val="bg1">
                <a:lumMod val="75000"/>
              </a:schemeClr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102016" y="6368534"/>
            <a:ext cx="295910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Strength 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i</a:t>
            </a:r>
            <a:r>
              <a:rPr lang="en-US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n support of model</a:t>
            </a:r>
            <a:endParaRPr 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677207"/>
              </p:ext>
            </p:extLst>
          </p:nvPr>
        </p:nvGraphicFramePr>
        <p:xfrm>
          <a:off x="457200" y="2299364"/>
          <a:ext cx="8229600" cy="2382703"/>
        </p:xfrm>
        <a:graphic>
          <a:graphicData uri="http://schemas.openxmlformats.org/drawingml/2006/table">
            <a:tbl>
              <a:tblPr/>
              <a:tblGrid>
                <a:gridCol w="479028"/>
                <a:gridCol w="1291762"/>
                <a:gridCol w="1289910"/>
                <a:gridCol w="1293614"/>
                <a:gridCol w="1291762"/>
                <a:gridCol w="1291762"/>
                <a:gridCol w="1291762"/>
              </a:tblGrid>
              <a:tr h="465742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5382" marR="5382" marT="5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               </a:t>
                      </a:r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DIVERSITY</a:t>
                      </a:r>
                    </a:p>
                  </a:txBody>
                  <a:tcPr marL="5382" marR="5382" marT="5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         </a:t>
                      </a:r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SIZE STRUCTURE</a:t>
                      </a:r>
                    </a:p>
                  </a:txBody>
                  <a:tcPr marL="5382" marR="5382" marT="5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    </a:t>
                      </a:r>
                      <a:r>
                        <a:rPr lang="en-U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TROPHIC </a:t>
                      </a:r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STRUCTURE</a:t>
                      </a:r>
                    </a:p>
                  </a:txBody>
                  <a:tcPr marL="5382" marR="5382" marT="5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5491">
                <a:tc>
                  <a:txBody>
                    <a:bodyPr/>
                    <a:lstStyle/>
                    <a:p>
                      <a:pPr algn="ctr" fontAlgn="ctr"/>
                      <a:endParaRPr lang="en-US" sz="15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5382" marR="5382" marT="538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richness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sp. diversity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skewness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max length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mean TP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FFG diversity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7357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N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é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ê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é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Wingdings"/>
                      </a:endParaRP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é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é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Wingdings"/>
                      </a:endParaRP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57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é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800" b="0" i="0" u="none" strike="noStrike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ê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é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Wingdings"/>
                      </a:endParaRP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é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é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948267" y="3217333"/>
            <a:ext cx="5112849" cy="1507193"/>
            <a:chOff x="948267" y="3217333"/>
            <a:chExt cx="5112849" cy="1507193"/>
          </a:xfrm>
        </p:grpSpPr>
        <p:sp>
          <p:nvSpPr>
            <p:cNvPr id="10" name="Rectangle 9"/>
            <p:cNvSpPr/>
            <p:nvPr/>
          </p:nvSpPr>
          <p:spPr>
            <a:xfrm>
              <a:off x="948267" y="3217333"/>
              <a:ext cx="1253047" cy="1507193"/>
            </a:xfrm>
            <a:prstGeom prst="rect">
              <a:avLst/>
            </a:prstGeom>
            <a:noFill/>
            <a:ln w="5715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808069" y="3217333"/>
              <a:ext cx="1253047" cy="1507193"/>
            </a:xfrm>
            <a:prstGeom prst="rect">
              <a:avLst/>
            </a:prstGeom>
            <a:noFill/>
            <a:ln w="5715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2218227" y="3217333"/>
            <a:ext cx="1253047" cy="1507193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433753" y="3174874"/>
            <a:ext cx="1253047" cy="1507193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31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Nutrient storage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422381" y="5778500"/>
            <a:ext cx="1447800" cy="4699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31047" y="5778500"/>
            <a:ext cx="1447800" cy="4699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669347" y="5778500"/>
            <a:ext cx="1447800" cy="4699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94947" y="5778500"/>
            <a:ext cx="1447800" cy="4699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201314" y="6032500"/>
            <a:ext cx="5007017" cy="0"/>
          </a:xfrm>
          <a:prstGeom prst="straightConnector1">
            <a:avLst/>
          </a:prstGeom>
          <a:ln w="57150" cmpd="sng">
            <a:solidFill>
              <a:schemeClr val="bg1">
                <a:lumMod val="75000"/>
              </a:schemeClr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102016" y="6368534"/>
            <a:ext cx="295910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Strength 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i</a:t>
            </a:r>
            <a:r>
              <a:rPr lang="en-US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n support of model</a:t>
            </a:r>
            <a:endParaRPr 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289378"/>
              </p:ext>
            </p:extLst>
          </p:nvPr>
        </p:nvGraphicFramePr>
        <p:xfrm>
          <a:off x="457200" y="2408013"/>
          <a:ext cx="8229600" cy="2299580"/>
        </p:xfrm>
        <a:graphic>
          <a:graphicData uri="http://schemas.openxmlformats.org/drawingml/2006/table">
            <a:tbl>
              <a:tblPr/>
              <a:tblGrid>
                <a:gridCol w="479028"/>
                <a:gridCol w="1291762"/>
                <a:gridCol w="1291762"/>
                <a:gridCol w="1291762"/>
                <a:gridCol w="1291762"/>
                <a:gridCol w="1291762"/>
                <a:gridCol w="1291762"/>
              </a:tblGrid>
              <a:tr h="383462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5382" marR="5382" marT="5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               </a:t>
                      </a:r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DIVERSITY</a:t>
                      </a:r>
                    </a:p>
                  </a:txBody>
                  <a:tcPr marL="5382" marR="5382" marT="5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         </a:t>
                      </a:r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SIZE STRUCTURE</a:t>
                      </a:r>
                    </a:p>
                  </a:txBody>
                  <a:tcPr marL="5382" marR="5382" marT="5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    </a:t>
                      </a:r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TROPHIC STRUCTURE</a:t>
                      </a:r>
                    </a:p>
                  </a:txBody>
                  <a:tcPr marL="5382" marR="5382" marT="5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0522">
                <a:tc>
                  <a:txBody>
                    <a:bodyPr/>
                    <a:lstStyle/>
                    <a:p>
                      <a:pPr algn="ctr" fontAlgn="ctr"/>
                      <a:endParaRPr lang="en-US" sz="15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5382" marR="5382" marT="538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richness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sp. diversity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skewness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max length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mean TP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FFG diversity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7958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N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é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6B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ê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Wingdings"/>
                      </a:endParaRP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6B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é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6B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é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6B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é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é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7197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é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Wingdings"/>
                      </a:endParaRP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6B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ê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Wingdings"/>
                      </a:endParaRP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é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é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6B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é</a:t>
                      </a: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Wingdings"/>
                      </a:endParaRPr>
                    </a:p>
                  </a:txBody>
                  <a:tcPr marL="5382" marR="5382" marT="5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948267" y="3217333"/>
            <a:ext cx="1253047" cy="1507193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808050" y="3217333"/>
            <a:ext cx="1253047" cy="1507193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70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fishing fish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21" y="808426"/>
            <a:ext cx="7335402" cy="53952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Overfishing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-1494983" y="3069320"/>
            <a:ext cx="40446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N supply from fishes g/m</a:t>
            </a:r>
            <a:r>
              <a:rPr lang="en-US" sz="2400" baseline="30000" dirty="0" smtClean="0">
                <a:solidFill>
                  <a:schemeClr val="bg1"/>
                </a:solidFill>
              </a:rPr>
              <a:t>2</a:t>
            </a:r>
            <a:r>
              <a:rPr lang="en-US" sz="2400" dirty="0" smtClean="0">
                <a:solidFill>
                  <a:schemeClr val="bg1"/>
                </a:solidFill>
              </a:rPr>
              <a:t>/day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5400000">
            <a:off x="6495522" y="3073145"/>
            <a:ext cx="39756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</a:t>
            </a:r>
            <a:r>
              <a:rPr lang="en-US" sz="2400" dirty="0" smtClean="0">
                <a:solidFill>
                  <a:schemeClr val="bg1"/>
                </a:solidFill>
              </a:rPr>
              <a:t> supply from </a:t>
            </a:r>
            <a:r>
              <a:rPr lang="en-US" sz="2400" dirty="0">
                <a:solidFill>
                  <a:schemeClr val="bg1"/>
                </a:solidFill>
              </a:rPr>
              <a:t>fishes g/m</a:t>
            </a:r>
            <a:r>
              <a:rPr lang="en-US" sz="2400" baseline="30000" dirty="0">
                <a:solidFill>
                  <a:schemeClr val="bg1"/>
                </a:solidFill>
              </a:rPr>
              <a:t>2</a:t>
            </a:r>
            <a:r>
              <a:rPr lang="en-US" sz="2400" dirty="0">
                <a:solidFill>
                  <a:schemeClr val="bg1"/>
                </a:solidFill>
              </a:rPr>
              <a:t>/day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424791" y="3560093"/>
            <a:ext cx="365568" cy="384875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4159" y="3895307"/>
            <a:ext cx="666200" cy="750507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124159" y="4472621"/>
            <a:ext cx="639744" cy="750507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097704" y="5011446"/>
            <a:ext cx="365568" cy="384875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657178" y="4041188"/>
            <a:ext cx="472270" cy="400752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405529" y="4422696"/>
            <a:ext cx="685439" cy="651453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405529" y="5074149"/>
            <a:ext cx="365568" cy="360660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 rot="3077210">
            <a:off x="5247917" y="5611320"/>
            <a:ext cx="10550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MPA</a:t>
            </a:r>
            <a:endParaRPr lang="en-US" sz="20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3077210">
            <a:off x="6161218" y="5924224"/>
            <a:ext cx="18210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Not protected</a:t>
            </a:r>
            <a:endParaRPr lang="en-US" sz="20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 rot="3077210">
            <a:off x="1966547" y="5567602"/>
            <a:ext cx="10550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MPA</a:t>
            </a:r>
            <a:endParaRPr lang="en-US" sz="20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 rot="3077210">
            <a:off x="2879848" y="5880506"/>
            <a:ext cx="18210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Not protected</a:t>
            </a:r>
            <a:endParaRPr lang="en-US" sz="20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124159" y="3560093"/>
            <a:ext cx="666200" cy="1836228"/>
          </a:xfrm>
          <a:prstGeom prst="rect">
            <a:avLst/>
          </a:prstGeom>
          <a:noFill/>
          <a:ln w="28575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6404006" y="4041187"/>
            <a:ext cx="725442" cy="1396777"/>
          </a:xfrm>
          <a:prstGeom prst="rect">
            <a:avLst/>
          </a:prstGeom>
          <a:noFill/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er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111" y="1500834"/>
            <a:ext cx="5674998" cy="3456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588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Species richness and the size structure of the community is critical</a:t>
            </a:r>
          </a:p>
          <a:p>
            <a:r>
              <a:rPr lang="en-US" dirty="0" smtClean="0"/>
              <a:t>Species diversity is also important, but in a counter intuitive way (can have high richness and low diversity)</a:t>
            </a:r>
          </a:p>
          <a:p>
            <a:r>
              <a:rPr lang="en-US" dirty="0" smtClean="0"/>
              <a:t>This research stresses the importance of integrating the bottom-up roll of consumers into models of coastal ecosystem function</a:t>
            </a:r>
            <a:endParaRPr lang="en-US" dirty="0" smtClean="0"/>
          </a:p>
        </p:txBody>
      </p:sp>
      <p:pic>
        <p:nvPicPr>
          <p:cNvPr id="4" name="Picture 3" descr="Fish botto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730" y="5969530"/>
            <a:ext cx="8986463" cy="87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79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-6350"/>
            <a:ext cx="9159876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	Acknowledgments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4036" name="Content Placeholder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ＭＳ Ｐゴシック" charset="0"/>
              </a:rPr>
              <a:t>Feedback from: Meredith Meyers, Clint Oakley, Dustin Kemp</a:t>
            </a:r>
            <a:endParaRPr lang="en-US" dirty="0">
              <a:solidFill>
                <a:schemeClr val="bg1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Field and logistical support: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ＭＳ Ｐゴシック" charset="0"/>
              </a:rPr>
              <a:t>Darlene Haines, Kaye </a:t>
            </a:r>
            <a:r>
              <a:rPr lang="en-US" dirty="0" err="1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ＭＳ Ｐゴシック" charset="0"/>
              </a:rPr>
              <a:t>Rennert</a:t>
            </a:r>
            <a:r>
              <a:rPr lang="en-US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  <a:r>
              <a:rPr lang="en-US" dirty="0" err="1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ＭＳ Ｐゴシック" charset="0"/>
              </a:rPr>
              <a:t>Rava</a:t>
            </a:r>
            <a:r>
              <a:rPr lang="en-US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ＭＳ Ｐゴシック" charset="0"/>
              </a:rPr>
              <a:t> Apollo, Jim Richards, Friends of the Environment, Lauren Yeager</a:t>
            </a:r>
          </a:p>
          <a:p>
            <a:pPr eaLnBrk="1" hangingPunct="1"/>
            <a:r>
              <a:rPr lang="en-US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ＭＳ Ｐゴシック" charset="0"/>
              </a:rPr>
              <a:t>Funding</a:t>
            </a:r>
            <a:r>
              <a:rPr lang="en-US" dirty="0">
                <a:solidFill>
                  <a:schemeClr val="bg1"/>
                </a:solidFill>
                <a:latin typeface="Calibri" charset="0"/>
                <a:ea typeface="ＭＳ Ｐゴシック" charset="0"/>
                <a:cs typeface="ＭＳ Ｐゴシック" charset="0"/>
              </a:rPr>
              <a:t>: EPA STAR Fellowship, </a:t>
            </a:r>
            <a:r>
              <a:rPr lang="en-US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ＭＳ Ｐゴシック" charset="0"/>
              </a:rPr>
              <a:t>NSF DDIG</a:t>
            </a:r>
            <a:endParaRPr lang="en-US" dirty="0">
              <a:solidFill>
                <a:schemeClr val="bg1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</a:pPr>
            <a:endParaRPr lang="en-US" dirty="0">
              <a:solidFill>
                <a:schemeClr val="bg1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4037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842000"/>
            <a:ext cx="5257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41935"/>
            <a:ext cx="1481511" cy="162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413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9179</TotalTime>
  <Words>413</Words>
  <Application>Microsoft Office PowerPoint</Application>
  <PresentationFormat>On-screen Show (4:3)</PresentationFormat>
  <Paragraphs>175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 Implications for ecosystem function</vt:lpstr>
      <vt:lpstr>Nutrient pathways to coral reefs</vt:lpstr>
      <vt:lpstr>Nutrient pathways to coral reefs</vt:lpstr>
      <vt:lpstr>Nutrient pathways to coral reefs</vt:lpstr>
      <vt:lpstr> Overfishing</vt:lpstr>
      <vt:lpstr> Overfishing  - Nutrient Capacity </vt:lpstr>
      <vt:lpstr> Objectives</vt:lpstr>
      <vt:lpstr> Empirical Excretion Rate Estimates</vt:lpstr>
      <vt:lpstr>PowerPoint Presentation</vt:lpstr>
      <vt:lpstr> GAMM Model Parameters</vt:lpstr>
      <vt:lpstr> Nutrient supply</vt:lpstr>
      <vt:lpstr> Nutrient storage</vt:lpstr>
      <vt:lpstr> Overfishing</vt:lpstr>
      <vt:lpstr> Conclusions</vt:lpstr>
      <vt:lpstr> Acknowledgments</vt:lpstr>
    </vt:vector>
  </TitlesOfParts>
  <Company>UGA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Fishing down nutrients</dc:title>
  <dc:creator>Jacobo Allgeier</dc:creator>
  <cp:lastModifiedBy>Jacobo Allgeier</cp:lastModifiedBy>
  <cp:revision>95</cp:revision>
  <dcterms:created xsi:type="dcterms:W3CDTF">2012-06-26T12:22:15Z</dcterms:created>
  <dcterms:modified xsi:type="dcterms:W3CDTF">2012-07-09T14:56:48Z</dcterms:modified>
</cp:coreProperties>
</file>